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9" r:id="rId3"/>
    <p:sldId id="263" r:id="rId4"/>
    <p:sldId id="288" r:id="rId5"/>
    <p:sldId id="289" r:id="rId6"/>
    <p:sldId id="275" r:id="rId7"/>
    <p:sldId id="268" r:id="rId8"/>
    <p:sldId id="281" r:id="rId9"/>
    <p:sldId id="282" r:id="rId10"/>
    <p:sldId id="28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4660"/>
  </p:normalViewPr>
  <p:slideViewPr>
    <p:cSldViewPr>
      <p:cViewPr varScale="1">
        <p:scale>
          <a:sx n="86" d="100"/>
          <a:sy n="86" d="100"/>
        </p:scale>
        <p:origin x="147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D952-CD5C-4F0E-BE04-9788DC0418AD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DBB1-D859-408A-A3C4-77957DAAA4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D952-CD5C-4F0E-BE04-9788DC0418AD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DBB1-D859-408A-A3C4-77957DAAA4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D952-CD5C-4F0E-BE04-9788DC0418AD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DBB1-D859-408A-A3C4-77957DAAA4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D952-CD5C-4F0E-BE04-9788DC0418AD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DBB1-D859-408A-A3C4-77957DAAA4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D952-CD5C-4F0E-BE04-9788DC0418AD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DBB1-D859-408A-A3C4-77957DAAA4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D952-CD5C-4F0E-BE04-9788DC0418AD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DBB1-D859-408A-A3C4-77957DAAA4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D952-CD5C-4F0E-BE04-9788DC0418AD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DBB1-D859-408A-A3C4-77957DAAA4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D952-CD5C-4F0E-BE04-9788DC0418AD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DBB1-D859-408A-A3C4-77957DAAA4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D952-CD5C-4F0E-BE04-9788DC0418AD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DBB1-D859-408A-A3C4-77957DAAA4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D952-CD5C-4F0E-BE04-9788DC0418AD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DBB1-D859-408A-A3C4-77957DAAA4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D952-CD5C-4F0E-BE04-9788DC0418AD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DBB1-D859-408A-A3C4-77957DAAA4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390D952-CD5C-4F0E-BE04-9788DC0418AD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9FCDBB1-D859-408A-A3C4-77957DAAA4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340768"/>
            <a:ext cx="6400800" cy="5311477"/>
          </a:xfrm>
        </p:spPr>
        <p:txBody>
          <a:bodyPr>
            <a:normAutofit/>
          </a:bodyPr>
          <a:lstStyle/>
          <a:p>
            <a:pPr algn="ctr"/>
            <a:r>
              <a:rPr lang="ru-RU" sz="4900" b="1" dirty="0" smtClean="0">
                <a:solidFill>
                  <a:srgbClr val="8064A2"/>
                </a:solidFill>
                <a:latin typeface="Monotype Corsiva"/>
                <a:ea typeface="Calibri"/>
                <a:cs typeface="Times New Roman"/>
              </a:rPr>
              <a:t>«Наставничество как форма работы с молодыми педагогами».</a:t>
            </a:r>
          </a:p>
          <a:p>
            <a:pPr algn="ctr"/>
            <a:r>
              <a:rPr lang="ru-RU" sz="2400" b="1" dirty="0" smtClean="0">
                <a:solidFill>
                  <a:srgbClr val="8064A2"/>
                </a:solidFill>
                <a:latin typeface="Monotype Corsiva"/>
                <a:cs typeface="Times New Roman"/>
              </a:rPr>
              <a:t>                                              Учитель-наставник</a:t>
            </a:r>
          </a:p>
          <a:p>
            <a:pPr algn="ctr"/>
            <a:r>
              <a:rPr lang="ru-RU" sz="2400" b="1" dirty="0" smtClean="0">
                <a:solidFill>
                  <a:srgbClr val="8064A2"/>
                </a:solidFill>
                <a:latin typeface="Monotype Corsiva"/>
                <a:cs typeface="Times New Roman"/>
              </a:rPr>
              <a:t>                                       Тихонова Н.В. </a:t>
            </a:r>
          </a:p>
          <a:p>
            <a:pPr algn="ctr"/>
            <a:r>
              <a:rPr lang="ru-RU" sz="2400" b="1" dirty="0" smtClean="0">
                <a:solidFill>
                  <a:srgbClr val="8064A2"/>
                </a:solidFill>
                <a:latin typeface="Monotype Corsiva"/>
                <a:cs typeface="Times New Roman"/>
              </a:rPr>
              <a:t>                                 </a:t>
            </a:r>
            <a:endParaRPr lang="ru-RU" sz="3800" b="1" dirty="0">
              <a:solidFill>
                <a:srgbClr val="8064A2"/>
              </a:solidFill>
              <a:latin typeface="Monotype Corsiva"/>
              <a:cs typeface="Times New Roman"/>
            </a:endParaRPr>
          </a:p>
          <a:p>
            <a:pPr algn="ctr"/>
            <a:endParaRPr lang="ru-RU" sz="2400" b="1" dirty="0" smtClean="0">
              <a:solidFill>
                <a:srgbClr val="8064A2"/>
              </a:solidFill>
              <a:latin typeface="Monotype Corsiva"/>
              <a:cs typeface="Times New Roman"/>
            </a:endParaRPr>
          </a:p>
          <a:p>
            <a:pPr algn="ctr"/>
            <a:r>
              <a:rPr lang="ru-RU" sz="2400" b="1" dirty="0" err="1" smtClean="0">
                <a:solidFill>
                  <a:srgbClr val="8064A2"/>
                </a:solidFill>
                <a:latin typeface="Monotype Corsiva"/>
                <a:cs typeface="Times New Roman"/>
              </a:rPr>
              <a:t>с.Тоцкое</a:t>
            </a:r>
            <a:r>
              <a:rPr lang="ru-RU" sz="2400" b="1" dirty="0" smtClean="0">
                <a:solidFill>
                  <a:srgbClr val="8064A2"/>
                </a:solidFill>
                <a:latin typeface="Monotype Corsiva"/>
                <a:cs typeface="Times New Roman"/>
              </a:rPr>
              <a:t> Второе</a:t>
            </a:r>
          </a:p>
          <a:p>
            <a:pPr algn="r"/>
            <a:endParaRPr lang="ru-RU" sz="1050" b="1" dirty="0">
              <a:solidFill>
                <a:srgbClr val="8064A2"/>
              </a:solidFill>
              <a:latin typeface="Monotype Corsiva"/>
              <a:cs typeface="Times New Roman"/>
            </a:endParaRPr>
          </a:p>
          <a:p>
            <a:pPr algn="ctr"/>
            <a:endParaRPr lang="ru-RU" sz="3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296143"/>
          </a:xfrm>
        </p:spPr>
        <p:txBody>
          <a:bodyPr/>
          <a:lstStyle/>
          <a:p>
            <a:pPr marL="0" lvl="0" indent="0" algn="ctr">
              <a:spcBef>
                <a:spcPct val="20000"/>
              </a:spcBef>
              <a:buNone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/>
                <a:latin typeface="Calibri"/>
                <a:ea typeface="+mn-ea"/>
                <a:cs typeface="+mn-cs"/>
              </a:rPr>
              <a:t>Муниципальное автономное</a:t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/>
                <a:latin typeface="Calibri"/>
                <a:ea typeface="+mn-ea"/>
                <a:cs typeface="+mn-cs"/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/>
                <a:latin typeface="Calibri"/>
                <a:ea typeface="+mn-ea"/>
                <a:cs typeface="+mn-cs"/>
              </a:rPr>
              <a:t>общеобразовательное учреждение </a:t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/>
                <a:latin typeface="Calibri"/>
                <a:ea typeface="+mn-ea"/>
                <a:cs typeface="+mn-cs"/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/>
                <a:latin typeface="Calibri"/>
                <a:ea typeface="+mn-ea"/>
                <a:cs typeface="+mn-cs"/>
              </a:rPr>
              <a:t>Зареченская классическая гимназия</a:t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/>
                <a:latin typeface="Calibri"/>
                <a:ea typeface="+mn-ea"/>
                <a:cs typeface="+mn-cs"/>
              </a:rPr>
            </a:br>
            <a:r>
              <a:rPr lang="ru-RU" sz="2000" dirty="0">
                <a:solidFill>
                  <a:schemeClr val="accent5">
                    <a:lumMod val="50000"/>
                  </a:schemeClr>
                </a:solidFill>
                <a:effectLst/>
                <a:latin typeface="Calibri"/>
                <a:ea typeface="+mn-ea"/>
                <a:cs typeface="+mn-cs"/>
              </a:rPr>
              <a:t/>
            </a:r>
            <a:br>
              <a:rPr lang="ru-RU" sz="2000" dirty="0">
                <a:solidFill>
                  <a:schemeClr val="accent5">
                    <a:lumMod val="50000"/>
                  </a:schemeClr>
                </a:solidFill>
                <a:effectLst/>
                <a:latin typeface="Calibri"/>
                <a:ea typeface="+mn-ea"/>
                <a:cs typeface="+mn-cs"/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/>
                <a:latin typeface="Calibri"/>
                <a:ea typeface="+mn-ea"/>
                <a:cs typeface="+mn-cs"/>
              </a:rPr>
              <a:t/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1026" name="Picture 2" descr="Картинки по запросу картинки работа с молодыми специалистами в до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789040"/>
            <a:ext cx="2143125" cy="156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93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260648"/>
            <a:ext cx="7632848" cy="3945592"/>
          </a:xfrm>
        </p:spPr>
        <p:txBody>
          <a:bodyPr>
            <a:normAutofit/>
          </a:bodyPr>
          <a:lstStyle/>
          <a:p>
            <a:pPr marL="273050" lvl="0" indent="-273050" algn="just" fontAlgn="base">
              <a:lnSpc>
                <a:spcPct val="80000"/>
              </a:lnSpc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ru-RU" altLang="ru-RU" sz="2800" b="1" dirty="0" smtClean="0">
                <a:solidFill>
                  <a:prstClr val="black"/>
                </a:solidFill>
                <a:latin typeface="Book Antiqua" pitchFamily="18" charset="0"/>
              </a:rPr>
              <a:t>     </a:t>
            </a:r>
            <a:r>
              <a:rPr lang="ru-RU" altLang="ru-RU" sz="2400" b="1" dirty="0" smtClean="0">
                <a:solidFill>
                  <a:srgbClr val="0000FF"/>
                </a:solidFill>
                <a:latin typeface="Book Antiqua" pitchFamily="18" charset="0"/>
              </a:rPr>
              <a:t>Таким </a:t>
            </a:r>
            <a:r>
              <a:rPr lang="ru-RU" altLang="ru-RU" sz="2400" b="1" dirty="0">
                <a:solidFill>
                  <a:srgbClr val="0000FF"/>
                </a:solidFill>
                <a:latin typeface="Book Antiqua" pitchFamily="18" charset="0"/>
              </a:rPr>
              <a:t>образом, система работы </a:t>
            </a:r>
            <a:endParaRPr lang="ru-RU" altLang="ru-RU" sz="2400" b="1" dirty="0" smtClean="0">
              <a:solidFill>
                <a:srgbClr val="0000FF"/>
              </a:solidFill>
              <a:latin typeface="Book Antiqua" pitchFamily="18" charset="0"/>
            </a:endParaRPr>
          </a:p>
          <a:p>
            <a:pPr marL="273050" lvl="0" indent="-273050" algn="just" fontAlgn="base">
              <a:lnSpc>
                <a:spcPct val="80000"/>
              </a:lnSpc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ru-RU" altLang="ru-RU" sz="2400" b="1" dirty="0" smtClean="0">
                <a:solidFill>
                  <a:srgbClr val="0000FF"/>
                </a:solidFill>
                <a:latin typeface="Book Antiqua" pitchFamily="18" charset="0"/>
              </a:rPr>
              <a:t>с молодым </a:t>
            </a:r>
            <a:r>
              <a:rPr lang="ru-RU" altLang="ru-RU" sz="2400" b="1" dirty="0">
                <a:solidFill>
                  <a:srgbClr val="0000FF"/>
                </a:solidFill>
                <a:latin typeface="Book Antiqua" pitchFamily="18" charset="0"/>
              </a:rPr>
              <a:t>педагогом способствует:</a:t>
            </a:r>
          </a:p>
          <a:p>
            <a:pPr marL="273050" lvl="0" indent="-273050" algn="just" fontAlgn="base">
              <a:lnSpc>
                <a:spcPct val="80000"/>
              </a:lnSpc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ru-RU" altLang="ru-RU" sz="2400" b="1" dirty="0">
                <a:solidFill>
                  <a:srgbClr val="0000FF"/>
                </a:solidFill>
                <a:latin typeface="Book Antiqua" pitchFamily="18" charset="0"/>
              </a:rPr>
              <a:t>адаптации молодого педагога к новым </a:t>
            </a:r>
            <a:r>
              <a:rPr lang="ru-RU" altLang="ru-RU" sz="2400" b="1" dirty="0" smtClean="0">
                <a:solidFill>
                  <a:srgbClr val="0000FF"/>
                </a:solidFill>
                <a:latin typeface="Book Antiqua" pitchFamily="18" charset="0"/>
              </a:rPr>
              <a:t>ус-</a:t>
            </a:r>
            <a:r>
              <a:rPr lang="ru-RU" altLang="ru-RU" sz="2400" b="1" dirty="0" err="1" smtClean="0">
                <a:solidFill>
                  <a:srgbClr val="0000FF"/>
                </a:solidFill>
                <a:latin typeface="Book Antiqua" pitchFamily="18" charset="0"/>
              </a:rPr>
              <a:t>ловиям</a:t>
            </a:r>
            <a:r>
              <a:rPr lang="ru-RU" altLang="ru-RU" sz="2400" b="1" dirty="0" smtClean="0">
                <a:solidFill>
                  <a:srgbClr val="0000FF"/>
                </a:solidFill>
                <a:latin typeface="Book Antiqua" pitchFamily="18" charset="0"/>
              </a:rPr>
              <a:t> </a:t>
            </a:r>
            <a:r>
              <a:rPr lang="ru-RU" altLang="ru-RU" sz="2400" b="1" dirty="0">
                <a:solidFill>
                  <a:srgbClr val="0000FF"/>
                </a:solidFill>
                <a:latin typeface="Book Antiqua" pitchFamily="18" charset="0"/>
              </a:rPr>
              <a:t>труда;</a:t>
            </a:r>
          </a:p>
          <a:p>
            <a:pPr marL="273050" lvl="0" indent="-273050" algn="just" fontAlgn="base">
              <a:lnSpc>
                <a:spcPct val="80000"/>
              </a:lnSpc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ru-RU" altLang="ru-RU" sz="2400" b="1" dirty="0">
                <a:solidFill>
                  <a:srgbClr val="0000FF"/>
                </a:solidFill>
                <a:latin typeface="Book Antiqua" pitchFamily="18" charset="0"/>
              </a:rPr>
              <a:t>формированию его </a:t>
            </a:r>
            <a:r>
              <a:rPr lang="ru-RU" altLang="ru-RU" sz="2400" b="1" dirty="0" smtClean="0">
                <a:solidFill>
                  <a:srgbClr val="0000FF"/>
                </a:solidFill>
                <a:latin typeface="Book Antiqua" pitchFamily="18" charset="0"/>
              </a:rPr>
              <a:t>заинтересованности </a:t>
            </a:r>
            <a:r>
              <a:rPr lang="ru-RU" altLang="ru-RU" sz="2400" b="1" dirty="0">
                <a:solidFill>
                  <a:srgbClr val="0000FF"/>
                </a:solidFill>
                <a:latin typeface="Book Antiqua" pitchFamily="18" charset="0"/>
              </a:rPr>
              <a:t>в работе;</a:t>
            </a:r>
          </a:p>
          <a:p>
            <a:pPr marL="273050" lvl="0" indent="-273050" algn="just" fontAlgn="base">
              <a:lnSpc>
                <a:spcPct val="80000"/>
              </a:lnSpc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ru-RU" altLang="ru-RU" sz="2400" b="1" dirty="0">
                <a:solidFill>
                  <a:srgbClr val="0000FF"/>
                </a:solidFill>
                <a:latin typeface="Book Antiqua" pitchFamily="18" charset="0"/>
              </a:rPr>
              <a:t>получению положительных </a:t>
            </a:r>
            <a:r>
              <a:rPr lang="ru-RU" altLang="ru-RU" sz="2400" b="1" dirty="0" smtClean="0">
                <a:solidFill>
                  <a:srgbClr val="0000FF"/>
                </a:solidFill>
                <a:latin typeface="Book Antiqua" pitchFamily="18" charset="0"/>
              </a:rPr>
              <a:t>результатов</a:t>
            </a:r>
            <a:r>
              <a:rPr lang="ru-RU" altLang="ru-RU" sz="2400" b="1" dirty="0">
                <a:solidFill>
                  <a:srgbClr val="0000FF"/>
                </a:solidFill>
                <a:latin typeface="Book Antiqua" pitchFamily="18" charset="0"/>
              </a:rPr>
              <a:t>;</a:t>
            </a:r>
          </a:p>
          <a:p>
            <a:pPr marL="273050" lvl="0" indent="-273050" algn="just" fontAlgn="base">
              <a:lnSpc>
                <a:spcPct val="80000"/>
              </a:lnSpc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ru-RU" altLang="ru-RU" sz="2400" b="1" dirty="0">
                <a:solidFill>
                  <a:srgbClr val="0000FF"/>
                </a:solidFill>
                <a:latin typeface="Book Antiqua" pitchFamily="18" charset="0"/>
              </a:rPr>
              <a:t>развитию педагогического потенциала;</a:t>
            </a:r>
          </a:p>
          <a:p>
            <a:pPr marL="273050" lvl="0" indent="-273050" algn="just" fontAlgn="base">
              <a:lnSpc>
                <a:spcPct val="80000"/>
              </a:lnSpc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ru-RU" altLang="ru-RU" sz="2400" b="1" dirty="0">
                <a:solidFill>
                  <a:srgbClr val="0000FF"/>
                </a:solidFill>
                <a:latin typeface="Book Antiqua" pitchFamily="18" charset="0"/>
              </a:rPr>
              <a:t>созданию педагогической среды, в которой молодой педагог найдет себя и будет принят и востребован.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11279"/>
            <a:ext cx="3024336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010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Наставник-учитель, воспитатель,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руководитель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С.И.Ожегов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548680"/>
            <a:ext cx="7056784" cy="2952328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dirty="0" smtClean="0">
                <a:solidFill>
                  <a:schemeClr val="accent1"/>
                </a:solidFill>
              </a:rPr>
              <a:t>    </a:t>
            </a:r>
          </a:p>
          <a:p>
            <a:pPr marL="45720" indent="0" algn="just">
              <a:buNone/>
            </a:pPr>
            <a:r>
              <a:rPr lang="ru-RU" sz="2000" dirty="0" smtClean="0">
                <a:solidFill>
                  <a:schemeClr val="accent1"/>
                </a:solidFill>
              </a:rPr>
              <a:t>   Сегодня </a:t>
            </a:r>
            <a:r>
              <a:rPr lang="ru-RU" sz="2000" b="1" dirty="0">
                <a:solidFill>
                  <a:schemeClr val="accent1"/>
                </a:solidFill>
              </a:rPr>
              <a:t>система </a:t>
            </a:r>
            <a:r>
              <a:rPr lang="ru-RU" sz="2000" b="1" dirty="0" smtClean="0">
                <a:solidFill>
                  <a:schemeClr val="accent1"/>
                </a:solidFill>
              </a:rPr>
              <a:t>наставничества </a:t>
            </a:r>
            <a:r>
              <a:rPr lang="ru-RU" sz="2000" b="1" dirty="0">
                <a:solidFill>
                  <a:schemeClr val="accent1"/>
                </a:solidFill>
              </a:rPr>
              <a:t>в </a:t>
            </a:r>
            <a:r>
              <a:rPr lang="ru-RU" sz="2000" b="1" dirty="0" smtClean="0">
                <a:solidFill>
                  <a:schemeClr val="accent1"/>
                </a:solidFill>
              </a:rPr>
              <a:t>школе </a:t>
            </a:r>
            <a:r>
              <a:rPr lang="ru-RU" sz="2000" dirty="0">
                <a:solidFill>
                  <a:schemeClr val="accent1"/>
                </a:solidFill>
              </a:rPr>
              <a:t>вновь </a:t>
            </a:r>
            <a:r>
              <a:rPr lang="ru-RU" sz="2000" dirty="0" smtClean="0">
                <a:solidFill>
                  <a:schemeClr val="accent1"/>
                </a:solidFill>
              </a:rPr>
              <a:t>заслуживает </a:t>
            </a:r>
            <a:r>
              <a:rPr lang="ru-RU" sz="2000" dirty="0">
                <a:solidFill>
                  <a:schemeClr val="accent1"/>
                </a:solidFill>
              </a:rPr>
              <a:t>самого </a:t>
            </a:r>
            <a:r>
              <a:rPr lang="ru-RU" sz="2000" dirty="0" smtClean="0">
                <a:solidFill>
                  <a:schemeClr val="accent1"/>
                </a:solidFill>
              </a:rPr>
              <a:t>пристального </a:t>
            </a:r>
            <a:r>
              <a:rPr lang="ru-RU" sz="2000" dirty="0">
                <a:solidFill>
                  <a:schemeClr val="accent1"/>
                </a:solidFill>
              </a:rPr>
              <a:t>внимания, в ней отражена жизненная </a:t>
            </a:r>
            <a:r>
              <a:rPr lang="ru-RU" sz="2000" dirty="0" smtClean="0">
                <a:solidFill>
                  <a:schemeClr val="accent1"/>
                </a:solidFill>
              </a:rPr>
              <a:t>необходимость </a:t>
            </a:r>
            <a:r>
              <a:rPr lang="ru-RU" sz="2000" dirty="0">
                <a:solidFill>
                  <a:schemeClr val="accent1"/>
                </a:solidFill>
              </a:rPr>
              <a:t>начинающего педагога получить </a:t>
            </a:r>
            <a:r>
              <a:rPr lang="ru-RU" sz="2000" dirty="0" smtClean="0">
                <a:solidFill>
                  <a:schemeClr val="accent1"/>
                </a:solidFill>
              </a:rPr>
              <a:t>поддержку</a:t>
            </a:r>
            <a:r>
              <a:rPr lang="ru-RU" sz="2000" dirty="0">
                <a:solidFill>
                  <a:schemeClr val="accent1"/>
                </a:solidFill>
              </a:rPr>
              <a:t> опытного профессионала, который способен </a:t>
            </a:r>
            <a:r>
              <a:rPr lang="ru-RU" sz="2000" dirty="0" smtClean="0">
                <a:solidFill>
                  <a:schemeClr val="accent1"/>
                </a:solidFill>
              </a:rPr>
              <a:t>предложить</a:t>
            </a:r>
            <a:r>
              <a:rPr lang="ru-RU" sz="2000" dirty="0">
                <a:solidFill>
                  <a:schemeClr val="accent1"/>
                </a:solidFill>
              </a:rPr>
              <a:t> практическую и </a:t>
            </a:r>
            <a:r>
              <a:rPr lang="ru-RU" sz="2000" dirty="0" smtClean="0">
                <a:solidFill>
                  <a:schemeClr val="accent1"/>
                </a:solidFill>
              </a:rPr>
              <a:t>теоретическую</a:t>
            </a:r>
            <a:r>
              <a:rPr lang="ru-RU" sz="2000" dirty="0">
                <a:solidFill>
                  <a:schemeClr val="accent1"/>
                </a:solidFill>
              </a:rPr>
              <a:t> помощь на </a:t>
            </a:r>
            <a:r>
              <a:rPr lang="ru-RU" sz="2000" dirty="0" smtClean="0">
                <a:solidFill>
                  <a:schemeClr val="accent1"/>
                </a:solidFill>
              </a:rPr>
              <a:t>рабочем </a:t>
            </a:r>
            <a:r>
              <a:rPr lang="ru-RU" sz="2000" dirty="0">
                <a:solidFill>
                  <a:schemeClr val="accent1"/>
                </a:solidFill>
              </a:rPr>
              <a:t>месте.</a:t>
            </a:r>
          </a:p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02" y="4149080"/>
            <a:ext cx="3703717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03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525" y="548681"/>
            <a:ext cx="7467275" cy="5296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prstClr val="black"/>
                </a:solidFill>
                <a:latin typeface="+mj-lt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b="1" dirty="0">
              <a:solidFill>
                <a:prstClr val="black"/>
              </a:solidFill>
              <a:latin typeface="+mj-lt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b="1" dirty="0" smtClean="0">
              <a:solidFill>
                <a:prstClr val="black"/>
              </a:solidFill>
              <a:latin typeface="+mj-lt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b="1" dirty="0">
              <a:solidFill>
                <a:prstClr val="black"/>
              </a:solidFill>
              <a:latin typeface="+mj-lt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prstClr val="black"/>
                </a:solidFill>
                <a:latin typeface="+mj-lt"/>
              </a:rPr>
              <a:t>  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  <a:ea typeface="Times New Roman"/>
                <a:cs typeface="Times New Roman"/>
              </a:rPr>
              <a:t>оказание помощи молодым специалистам в их </a:t>
            </a:r>
            <a:r>
              <a:rPr lang="ru-RU" dirty="0" err="1" smtClean="0">
                <a:solidFill>
                  <a:srgbClr val="0070C0"/>
                </a:solidFill>
                <a:ea typeface="Times New Roman"/>
                <a:cs typeface="Times New Roman"/>
              </a:rPr>
              <a:t>профессио-нальном</a:t>
            </a:r>
            <a:r>
              <a:rPr lang="ru-RU" dirty="0" smtClean="0">
                <a:solidFill>
                  <a:srgbClr val="0070C0"/>
                </a:solidFill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0070C0"/>
                </a:solidFill>
                <a:ea typeface="Times New Roman"/>
                <a:cs typeface="Times New Roman"/>
              </a:rPr>
              <a:t>становлении; формирование в </a:t>
            </a:r>
            <a:r>
              <a:rPr lang="ru-RU" dirty="0" smtClean="0">
                <a:solidFill>
                  <a:srgbClr val="0070C0"/>
                </a:solidFill>
                <a:ea typeface="Times New Roman"/>
                <a:cs typeface="Times New Roman"/>
              </a:rPr>
              <a:t>школе кадрового </a:t>
            </a:r>
            <a:r>
              <a:rPr lang="ru-RU" dirty="0">
                <a:solidFill>
                  <a:srgbClr val="0070C0"/>
                </a:solidFill>
                <a:ea typeface="Times New Roman"/>
                <a:cs typeface="Times New Roman"/>
              </a:rPr>
              <a:t>ядра. </a:t>
            </a:r>
            <a:endParaRPr lang="ru-RU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 lvl="0"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Задачи</a:t>
            </a:r>
            <a:r>
              <a:rPr lang="ru-RU" b="1" dirty="0" smtClean="0">
                <a:solidFill>
                  <a:srgbClr val="0070C0"/>
                </a:solidFill>
                <a:latin typeface="+mj-lt"/>
              </a:rPr>
              <a:t>:</a:t>
            </a:r>
          </a:p>
          <a:p>
            <a:pPr lvl="0" algn="just"/>
            <a:r>
              <a:rPr lang="ru-RU" b="1" dirty="0" smtClean="0">
                <a:solidFill>
                  <a:srgbClr val="0070C0"/>
                </a:solidFill>
                <a:latin typeface="+mj-lt"/>
              </a:rPr>
              <a:t>•</a:t>
            </a:r>
            <a:r>
              <a:rPr lang="ru-RU" dirty="0" smtClean="0">
                <a:solidFill>
                  <a:srgbClr val="0070C0"/>
                </a:solidFill>
                <a:latin typeface="+mj-lt"/>
              </a:rPr>
              <a:t>привить </a:t>
            </a:r>
            <a:r>
              <a:rPr lang="ru-RU" dirty="0">
                <a:solidFill>
                  <a:srgbClr val="0070C0"/>
                </a:solidFill>
                <a:latin typeface="+mj-lt"/>
              </a:rPr>
              <a:t>молодым специалистам интерес к педагогической </a:t>
            </a:r>
            <a:r>
              <a:rPr lang="ru-RU" dirty="0" err="1" smtClean="0">
                <a:solidFill>
                  <a:srgbClr val="0070C0"/>
                </a:solidFill>
                <a:latin typeface="+mj-lt"/>
              </a:rPr>
              <a:t>деяте-льности</a:t>
            </a:r>
            <a:r>
              <a:rPr lang="ru-RU" dirty="0" smtClean="0">
                <a:solidFill>
                  <a:srgbClr val="0070C0"/>
                </a:solidFill>
                <a:latin typeface="+mj-lt"/>
              </a:rPr>
              <a:t>; </a:t>
            </a:r>
            <a:endParaRPr lang="ru-RU" dirty="0">
              <a:solidFill>
                <a:srgbClr val="0070C0"/>
              </a:solidFill>
              <a:latin typeface="+mj-lt"/>
            </a:endParaRPr>
          </a:p>
          <a:p>
            <a:pPr lvl="0" algn="just"/>
            <a:r>
              <a:rPr lang="ru-RU" b="1" dirty="0" smtClean="0">
                <a:solidFill>
                  <a:srgbClr val="0070C0"/>
                </a:solidFill>
                <a:latin typeface="+mj-lt"/>
              </a:rPr>
              <a:t>•</a:t>
            </a:r>
            <a:r>
              <a:rPr lang="ru-RU" dirty="0" smtClean="0">
                <a:solidFill>
                  <a:srgbClr val="0070C0"/>
                </a:solidFill>
                <a:latin typeface="+mj-lt"/>
              </a:rPr>
              <a:t>ускорить процесс </a:t>
            </a:r>
            <a:r>
              <a:rPr lang="ru-RU" dirty="0">
                <a:solidFill>
                  <a:srgbClr val="0070C0"/>
                </a:solidFill>
                <a:latin typeface="+mj-lt"/>
              </a:rPr>
              <a:t>профессионального </a:t>
            </a:r>
            <a:r>
              <a:rPr lang="ru-RU" dirty="0" smtClean="0">
                <a:solidFill>
                  <a:srgbClr val="0070C0"/>
                </a:solidFill>
                <a:latin typeface="+mj-lt"/>
              </a:rPr>
              <a:t>становления учителя</a:t>
            </a:r>
            <a:r>
              <a:rPr lang="ru-RU" dirty="0">
                <a:solidFill>
                  <a:srgbClr val="0070C0"/>
                </a:solidFill>
                <a:latin typeface="+mj-lt"/>
              </a:rPr>
              <a:t>, развить его способности самостоятельно и качественно выполнять возложенные на него обязанности по </a:t>
            </a:r>
            <a:r>
              <a:rPr lang="ru-RU" dirty="0" smtClean="0">
                <a:solidFill>
                  <a:srgbClr val="0070C0"/>
                </a:solidFill>
                <a:latin typeface="+mj-lt"/>
              </a:rPr>
              <a:t>занимаемой </a:t>
            </a:r>
            <a:r>
              <a:rPr lang="ru-RU" dirty="0">
                <a:solidFill>
                  <a:srgbClr val="0070C0"/>
                </a:solidFill>
                <a:latin typeface="+mj-lt"/>
              </a:rPr>
              <a:t>должности; </a:t>
            </a:r>
          </a:p>
          <a:p>
            <a:pPr lvl="0" algn="just"/>
            <a:r>
              <a:rPr lang="ru-RU" b="1" dirty="0" smtClean="0">
                <a:solidFill>
                  <a:srgbClr val="0070C0"/>
                </a:solidFill>
                <a:latin typeface="+mj-lt"/>
              </a:rPr>
              <a:t>•</a:t>
            </a:r>
            <a:r>
              <a:rPr lang="ru-RU" dirty="0" smtClean="0">
                <a:solidFill>
                  <a:srgbClr val="0070C0"/>
                </a:solidFill>
                <a:latin typeface="+mj-lt"/>
              </a:rPr>
              <a:t>способствовать </a:t>
            </a:r>
            <a:r>
              <a:rPr lang="ru-RU" dirty="0">
                <a:solidFill>
                  <a:srgbClr val="0070C0"/>
                </a:solidFill>
                <a:latin typeface="+mj-lt"/>
              </a:rPr>
              <a:t>успешной адаптации молодых специалистов к корпоративной культуре, правилам поведения в </a:t>
            </a:r>
            <a:r>
              <a:rPr lang="ru-RU" dirty="0" smtClean="0">
                <a:solidFill>
                  <a:srgbClr val="0070C0"/>
                </a:solidFill>
                <a:latin typeface="+mj-lt"/>
              </a:rPr>
              <a:t>образовательном учреждении ;</a:t>
            </a:r>
            <a:endParaRPr lang="ru-RU" dirty="0">
              <a:solidFill>
                <a:srgbClr val="0070C0"/>
              </a:solidFill>
              <a:latin typeface="+mj-lt"/>
            </a:endParaRPr>
          </a:p>
          <a:p>
            <a:pPr lvl="0" algn="just"/>
            <a:r>
              <a:rPr lang="ru-RU" b="1" dirty="0" smtClean="0">
                <a:solidFill>
                  <a:srgbClr val="0070C0"/>
                </a:solidFill>
                <a:latin typeface="+mj-lt"/>
              </a:rPr>
              <a:t>•</a:t>
            </a:r>
            <a:r>
              <a:rPr lang="ru-RU" dirty="0" smtClean="0">
                <a:solidFill>
                  <a:srgbClr val="0070C0"/>
                </a:solidFill>
                <a:latin typeface="+mj-lt"/>
              </a:rPr>
              <a:t>организовать </a:t>
            </a:r>
            <a:r>
              <a:rPr lang="ru-RU" dirty="0">
                <a:solidFill>
                  <a:srgbClr val="0070C0"/>
                </a:solidFill>
                <a:latin typeface="+mj-lt"/>
              </a:rPr>
              <a:t>педагогическую поддержку и оказание помощи начинающим </a:t>
            </a:r>
            <a:r>
              <a:rPr lang="ru-RU" dirty="0" smtClean="0">
                <a:solidFill>
                  <a:srgbClr val="0070C0"/>
                </a:solidFill>
                <a:latin typeface="+mj-lt"/>
              </a:rPr>
              <a:t>педагогам.</a:t>
            </a:r>
            <a:endParaRPr lang="ru-RU" dirty="0">
              <a:solidFill>
                <a:srgbClr val="0070C0"/>
              </a:solidFill>
              <a:latin typeface="+mj-lt"/>
            </a:endParaRPr>
          </a:p>
          <a:p>
            <a:pPr lvl="0" algn="just"/>
            <a:endParaRPr lang="ru-RU" sz="1600" dirty="0" smtClean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03648" y="260648"/>
            <a:ext cx="6902152" cy="1584176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Ц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ель  и основные задачи работы с молодыми педагогами.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08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4509120"/>
            <a:ext cx="3744415" cy="1800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75856" y="188640"/>
            <a:ext cx="58681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Наставник –Тихонова Наталья Владимировна, образование высшее.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В </a:t>
            </a:r>
            <a:r>
              <a:rPr lang="ru-RU" b="1" dirty="0">
                <a:solidFill>
                  <a:srgbClr val="002060"/>
                </a:solidFill>
              </a:rPr>
              <a:t>течени</a:t>
            </a:r>
            <a:r>
              <a:rPr lang="ru-RU" b="1" dirty="0">
                <a:solidFill>
                  <a:srgbClr val="002060"/>
                </a:solidFill>
                <a:latin typeface="Arial" charset="0"/>
              </a:rPr>
              <a:t>е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многих </a:t>
            </a:r>
            <a:r>
              <a:rPr lang="ru-RU" b="1" dirty="0">
                <a:solidFill>
                  <a:srgbClr val="002060"/>
                </a:solidFill>
              </a:rPr>
              <a:t>лет являюсь наставником молодых специалистов нашей школы, оказываю методическую и практическую помощь в становлении молодых педагогов, посещаю уроки, анализирую их, делюсь своими наработками.  Через мою школу наставничества прошли 5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молодых учителей </a:t>
            </a:r>
            <a:r>
              <a:rPr lang="ru-RU" b="1" dirty="0" smtClean="0">
                <a:solidFill>
                  <a:srgbClr val="002060"/>
                </a:solidFill>
              </a:rPr>
              <a:t>нашей гимназии. Педагогический стаж работы31 год.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5171"/>
            <a:ext cx="2720280" cy="4080420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642423"/>
            <a:ext cx="4324381" cy="2882921"/>
          </a:xfrm>
        </p:spPr>
      </p:pic>
    </p:spTree>
    <p:extLst>
      <p:ext uri="{BB962C8B-B14F-4D97-AF65-F5344CB8AC3E}">
        <p14:creationId xmlns:p14="http://schemas.microsoft.com/office/powerpoint/2010/main" val="295999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188640"/>
            <a:ext cx="6120680" cy="109722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Молодой педагог – Черникова Надежда Алексеевна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286116" y="1357298"/>
            <a:ext cx="51435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Окончила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педагогический колледж им Калугина в 2023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году по специальности: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«Методика преподавания в начальных классах».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Прошла курсы по финансовой грамоте, курсы Точки роста, курсы по повышению квалификации.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Приняла участие в  проектной активности «Педагогическая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ПРОкачка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sun9-67.userapi.com/impg/vjylmRc-ewznptTgt3QztptusPrPfkNtedWLWQ/6PdTOR0TWMc.jpg?size=1079x730&amp;quality=95&amp;sign=f8cb14ea9b66380ca87b0575d3f3c781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599275"/>
            <a:ext cx="4649108" cy="299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8.userapi.com/impg/s9BYEoJIlXtt5hmOb6Ww8vCNHEqiEdNB-UeVOA/ZqwgK0lsKGI.jpg?size=1280x720&amp;quality=95&amp;sign=834b336616634023f47dbd52e30eda1f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42" y="4498040"/>
            <a:ext cx="341649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15.userapi.com/impf/c856128/v856128419/17050/n1XjvP-Hrgs.jpg?size=908x1080&amp;quality=96&amp;sign=6dee04c02048b46278a8e6b23bb34a9f&amp;type=album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42" y="688988"/>
            <a:ext cx="2921605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97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1187624" y="332656"/>
            <a:ext cx="6400800" cy="1008112"/>
          </a:xfrm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Аспекты работы </a:t>
            </a:r>
          </a:p>
          <a:p>
            <a:pPr marL="45720" indent="0" algn="ctr"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молодыми специалистами в гимназии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2564904"/>
            <a:ext cx="8035925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154" y="2310034"/>
            <a:ext cx="272235" cy="932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250" y="2267313"/>
            <a:ext cx="27463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433" y="2227088"/>
            <a:ext cx="27463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177" y="4751204"/>
            <a:ext cx="313372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432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20688"/>
            <a:ext cx="6470104" cy="1150064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Н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аставничество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в нашем педагогическом коллективе выстроено в три этапа: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2276872"/>
            <a:ext cx="6984776" cy="331236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1-­й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этап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- адаптационный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Самый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сложный период, как для новичка, так и для помогающих ему адаптироваться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коллег.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: предупредить разочарование и конфликты, поддержать педагога эмоционально, укрепить веру в себя.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2" y="5157192"/>
            <a:ext cx="2157413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472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sz="quarter" idx="13"/>
          </p:nvPr>
        </p:nvSpPr>
        <p:spPr>
          <a:xfrm>
            <a:off x="1143000" y="1052736"/>
            <a:ext cx="6400800" cy="338437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2 этап -основной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(профессиональное развитие молодого специалиста)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Процесс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развития профессиональных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умений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накопления опыта, поиска лучших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методов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и приемов работы с детьми,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формирования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своего стиля в работе, авторитета среди детей, родителей,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коллег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, самообучение, участие в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вебинарах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, семинарах, конференциях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071" y="3861048"/>
            <a:ext cx="2701458" cy="2701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577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sz="quarter" idx="13"/>
          </p:nvPr>
        </p:nvSpPr>
        <p:spPr>
          <a:xfrm>
            <a:off x="1475656" y="332656"/>
            <a:ext cx="6669360" cy="3346470"/>
          </a:xfrm>
        </p:spPr>
        <p:txBody>
          <a:bodyPr>
            <a:normAutofit/>
          </a:bodyPr>
          <a:lstStyle/>
          <a:p>
            <a:r>
              <a:rPr lang="ru-RU" dirty="0"/>
              <a:t> 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3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этап -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контрольно-оценочный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Складывается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система работы, имеются собственные разработки. 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Учитель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внедряет в свою работу новые технологии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Наставник координирует молодого специалиста, оказывает консультационную помощь.</a:t>
            </a:r>
            <a:endParaRPr lang="ru-RU" dirty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679126"/>
            <a:ext cx="4096693" cy="2542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379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2233</TotalTime>
  <Words>458</Words>
  <Application>Microsoft Office PowerPoint</Application>
  <PresentationFormat>Экран (4:3)</PresentationFormat>
  <Paragraphs>47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Book Antiqua</vt:lpstr>
      <vt:lpstr>Calibri</vt:lpstr>
      <vt:lpstr>Georgia</vt:lpstr>
      <vt:lpstr>Monotype Corsiva</vt:lpstr>
      <vt:lpstr>Times New Roman</vt:lpstr>
      <vt:lpstr>Trebuchet MS</vt:lpstr>
      <vt:lpstr>Wingdings 2</vt:lpstr>
      <vt:lpstr>Воздушный поток</vt:lpstr>
      <vt:lpstr>Муниципальное автономное общеобразовательное учреждение  Зареченская классическая гимназия   </vt:lpstr>
      <vt:lpstr>Наставник-учитель, воспитатель,  руководитель. С.И.Ожегов</vt:lpstr>
      <vt:lpstr>Презентация PowerPoint</vt:lpstr>
      <vt:lpstr>Презентация PowerPoint</vt:lpstr>
      <vt:lpstr>Молодой педагог – Черникова Надежда Алексеевна</vt:lpstr>
      <vt:lpstr>Презентация PowerPoint</vt:lpstr>
      <vt:lpstr>Наставничество в нашем педагогическом коллективе выстроено в три этапа: 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Наталья</cp:lastModifiedBy>
  <cp:revision>151</cp:revision>
  <dcterms:created xsi:type="dcterms:W3CDTF">2016-11-01T08:09:44Z</dcterms:created>
  <dcterms:modified xsi:type="dcterms:W3CDTF">2024-10-29T15:19:30Z</dcterms:modified>
</cp:coreProperties>
</file>